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0"/>
  </p:notesMasterIdLst>
  <p:sldIdLst>
    <p:sldId id="535" r:id="rId5"/>
    <p:sldId id="520" r:id="rId6"/>
    <p:sldId id="526" r:id="rId7"/>
    <p:sldId id="527" r:id="rId8"/>
    <p:sldId id="530" r:id="rId9"/>
    <p:sldId id="529" r:id="rId10"/>
    <p:sldId id="536" r:id="rId11"/>
    <p:sldId id="548" r:id="rId12"/>
    <p:sldId id="542" r:id="rId13"/>
    <p:sldId id="543" r:id="rId14"/>
    <p:sldId id="544" r:id="rId15"/>
    <p:sldId id="546" r:id="rId16"/>
    <p:sldId id="547" r:id="rId17"/>
    <p:sldId id="541" r:id="rId18"/>
    <p:sldId id="522" r:id="rId19"/>
  </p:sldIdLst>
  <p:sldSz cx="9144000" cy="6858000" type="screen4x3"/>
  <p:notesSz cx="6797675" cy="9926638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55C93058-6EA1-4D21-B097-C68FA57ADDF3}">
          <p14:sldIdLst>
            <p14:sldId id="535"/>
            <p14:sldId id="520"/>
            <p14:sldId id="526"/>
            <p14:sldId id="527"/>
            <p14:sldId id="530"/>
            <p14:sldId id="529"/>
            <p14:sldId id="536"/>
            <p14:sldId id="548"/>
            <p14:sldId id="542"/>
            <p14:sldId id="543"/>
            <p14:sldId id="544"/>
            <p14:sldId id="546"/>
            <p14:sldId id="547"/>
            <p14:sldId id="541"/>
            <p14:sldId id="5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628"/>
    <a:srgbClr val="006600"/>
    <a:srgbClr val="009900"/>
    <a:srgbClr val="000000"/>
    <a:srgbClr val="0033CC"/>
    <a:srgbClr val="000099"/>
    <a:srgbClr val="000066"/>
    <a:srgbClr val="0000CC"/>
    <a:srgbClr val="D30535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B081C1-2579-48D7-B8AA-B6CBDF93D8BF}" v="4" dt="2022-01-17T08:31:14.0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47" autoAdjust="0"/>
    <p:restoredTop sz="84912" autoAdjust="0"/>
  </p:normalViewPr>
  <p:slideViewPr>
    <p:cSldViewPr>
      <p:cViewPr varScale="1">
        <p:scale>
          <a:sx n="97" d="100"/>
          <a:sy n="97" d="100"/>
        </p:scale>
        <p:origin x="168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331"/>
          </a:xfrm>
          <a:prstGeom prst="rect">
            <a:avLst/>
          </a:prstGeom>
        </p:spPr>
        <p:txBody>
          <a:bodyPr vert="horz" lIns="91412" tIns="45706" rIns="91412" bIns="45706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50445" y="1"/>
            <a:ext cx="2945659" cy="496331"/>
          </a:xfrm>
          <a:prstGeom prst="rect">
            <a:avLst/>
          </a:prstGeom>
        </p:spPr>
        <p:txBody>
          <a:bodyPr vert="horz" lIns="91412" tIns="45706" rIns="91412" bIns="45706" rtlCol="0"/>
          <a:lstStyle>
            <a:lvl1pPr algn="r">
              <a:defRPr sz="1200"/>
            </a:lvl1pPr>
          </a:lstStyle>
          <a:p>
            <a:fld id="{D63A160F-AC3E-4FD8-BD4F-719A5D294802}" type="datetimeFigureOut">
              <a:rPr lang="pl-PL" smtClean="0"/>
              <a:pPr/>
              <a:t>19.10.2023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2950"/>
            <a:ext cx="4962525" cy="3722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2" tIns="45706" rIns="91412" bIns="45706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79769" y="4715154"/>
            <a:ext cx="5438140" cy="4466987"/>
          </a:xfrm>
          <a:prstGeom prst="rect">
            <a:avLst/>
          </a:prstGeom>
        </p:spPr>
        <p:txBody>
          <a:bodyPr vert="horz" lIns="91412" tIns="45706" rIns="91412" bIns="45706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1" y="9428585"/>
            <a:ext cx="2945659" cy="496331"/>
          </a:xfrm>
          <a:prstGeom prst="rect">
            <a:avLst/>
          </a:prstGeom>
        </p:spPr>
        <p:txBody>
          <a:bodyPr vert="horz" lIns="91412" tIns="45706" rIns="91412" bIns="45706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50445" y="9428585"/>
            <a:ext cx="2945659" cy="496331"/>
          </a:xfrm>
          <a:prstGeom prst="rect">
            <a:avLst/>
          </a:prstGeom>
        </p:spPr>
        <p:txBody>
          <a:bodyPr vert="horz" lIns="91412" tIns="45706" rIns="91412" bIns="45706" rtlCol="0" anchor="b"/>
          <a:lstStyle>
            <a:lvl1pPr algn="r">
              <a:defRPr sz="1200"/>
            </a:lvl1pPr>
          </a:lstStyle>
          <a:p>
            <a:fld id="{83E0F5A4-2DED-4027-94C0-B1849FAF4FAF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68416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0F5A4-2DED-4027-94C0-B1849FAF4FAF}" type="slidenum">
              <a:rPr lang="pl-PL" smtClean="0"/>
              <a:pPr/>
              <a:t>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655873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0F5A4-2DED-4027-94C0-B1849FAF4FAF}" type="slidenum">
              <a:rPr lang="pl-PL" smtClean="0"/>
              <a:pPr/>
              <a:t>10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47046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0F5A4-2DED-4027-94C0-B1849FAF4FAF}" type="slidenum">
              <a:rPr lang="pl-PL" smtClean="0"/>
              <a:pPr/>
              <a:t>11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22842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0F5A4-2DED-4027-94C0-B1849FAF4FAF}" type="slidenum">
              <a:rPr lang="pl-PL" smtClean="0"/>
              <a:pPr/>
              <a:t>12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09891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0F5A4-2DED-4027-94C0-B1849FAF4FAF}" type="slidenum">
              <a:rPr lang="pl-PL" smtClean="0"/>
              <a:pPr/>
              <a:t>13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110967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0F5A4-2DED-4027-94C0-B1849FAF4FAF}" type="slidenum">
              <a:rPr lang="pl-PL" smtClean="0"/>
              <a:pPr/>
              <a:t>14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613549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0F5A4-2DED-4027-94C0-B1849FAF4FAF}" type="slidenum">
              <a:rPr lang="pl-PL" smtClean="0"/>
              <a:pPr/>
              <a:t>15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77399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0F5A4-2DED-4027-94C0-B1849FAF4FAF}" type="slidenum">
              <a:rPr lang="pl-PL" smtClean="0"/>
              <a:pPr/>
              <a:t>2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18852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0F5A4-2DED-4027-94C0-B1849FAF4FAF}" type="slidenum">
              <a:rPr lang="pl-PL" smtClean="0"/>
              <a:pPr/>
              <a:t>3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56978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0F5A4-2DED-4027-94C0-B1849FAF4FAF}" type="slidenum">
              <a:rPr lang="pl-PL" smtClean="0"/>
              <a:pPr/>
              <a:t>4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16615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0F5A4-2DED-4027-94C0-B1849FAF4FAF}" type="slidenum">
              <a:rPr lang="pl-PL" smtClean="0"/>
              <a:pPr/>
              <a:t>5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12522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0F5A4-2DED-4027-94C0-B1849FAF4FAF}" type="slidenum">
              <a:rPr lang="pl-PL" smtClean="0"/>
              <a:pPr/>
              <a:t>6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30620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0F5A4-2DED-4027-94C0-B1849FAF4FAF}" type="slidenum">
              <a:rPr lang="pl-PL" smtClean="0"/>
              <a:pPr/>
              <a:t>7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82917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0F5A4-2DED-4027-94C0-B1849FAF4FAF}" type="slidenum">
              <a:rPr lang="pl-PL" smtClean="0"/>
              <a:pPr/>
              <a:t>8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31938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0F5A4-2DED-4027-94C0-B1849FAF4FAF}" type="slidenum">
              <a:rPr lang="pl-PL" smtClean="0"/>
              <a:pPr/>
              <a:t>9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03666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942ED-93EF-479A-9904-9981A4D8E069}" type="datetime1">
              <a:rPr lang="pl-PL" smtClean="0"/>
              <a:pPr/>
              <a:t>19.10.2023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8FF55-46E5-4E48-B623-2D7F4805E0FD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04234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466E9-5917-4388-BFD4-22A470DB4A53}" type="datetime1">
              <a:rPr lang="pl-PL" smtClean="0"/>
              <a:pPr/>
              <a:t>19.10.2023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8FF55-46E5-4E48-B623-2D7F4805E0FD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61104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EFCA-263D-435E-ADFB-D7EE7B8BE9FD}" type="datetime1">
              <a:rPr lang="pl-PL" smtClean="0"/>
              <a:pPr/>
              <a:t>19.10.2023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8FF55-46E5-4E48-B623-2D7F4805E0FD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68737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99863-B1DC-4D01-A334-15F228B0B780}" type="datetime1">
              <a:rPr lang="pl-PL" smtClean="0"/>
              <a:pPr/>
              <a:t>19.10.2023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8FF55-46E5-4E48-B623-2D7F4805E0FD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32481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83D35-EEA8-4094-A5D8-D97016ADE885}" type="datetime1">
              <a:rPr lang="pl-PL" smtClean="0"/>
              <a:pPr/>
              <a:t>19.10.2023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8FF55-46E5-4E48-B623-2D7F4805E0FD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05565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49E85-FF3B-4DC2-8022-DC3D729CA5C5}" type="datetime1">
              <a:rPr lang="pl-PL" smtClean="0"/>
              <a:pPr/>
              <a:t>19.10.2023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8FF55-46E5-4E48-B623-2D7F4805E0FD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49780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9337-91B5-4D17-95B9-F24E1CB6EC48}" type="datetime1">
              <a:rPr lang="pl-PL" smtClean="0"/>
              <a:pPr/>
              <a:t>19.10.2023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8FF55-46E5-4E48-B623-2D7F4805E0FD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06782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5A2B6-368E-493E-ADAC-17ABBBA5B2A1}" type="datetime1">
              <a:rPr lang="pl-PL" smtClean="0"/>
              <a:pPr/>
              <a:t>19.10.2023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8FF55-46E5-4E48-B623-2D7F4805E0FD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49087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BB5B4-79F7-4E6F-850E-FF195DE7AE10}" type="datetime1">
              <a:rPr lang="pl-PL" smtClean="0"/>
              <a:pPr/>
              <a:t>19.10.2023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8FF55-46E5-4E48-B623-2D7F4805E0FD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3985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7335F-81CD-4E3A-8FAE-EADC34D3EC14}" type="datetime1">
              <a:rPr lang="pl-PL" smtClean="0"/>
              <a:pPr/>
              <a:t>19.10.2023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8FF55-46E5-4E48-B623-2D7F4805E0FD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23618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CFC29-4064-45A4-90A2-D311E01DE112}" type="datetime1">
              <a:rPr lang="pl-PL" smtClean="0"/>
              <a:pPr/>
              <a:t>19.10.2023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8FF55-46E5-4E48-B623-2D7F4805E0FD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42991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a 9"/>
          <p:cNvGrpSpPr/>
          <p:nvPr userDrawn="1"/>
        </p:nvGrpSpPr>
        <p:grpSpPr>
          <a:xfrm>
            <a:off x="0" y="1843"/>
            <a:ext cx="9144000" cy="1087693"/>
            <a:chOff x="0" y="1843"/>
            <a:chExt cx="9144000" cy="1087693"/>
          </a:xfrm>
        </p:grpSpPr>
        <p:pic>
          <p:nvPicPr>
            <p:cNvPr id="7" name="Symbol zastępczy zawartości 3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43"/>
              <a:ext cx="9144000" cy="1087693"/>
            </a:xfrm>
            <a:prstGeom prst="rect">
              <a:avLst/>
            </a:prstGeom>
          </p:spPr>
        </p:pic>
        <p:pic>
          <p:nvPicPr>
            <p:cNvPr id="8" name="Obraz 7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8424" y="116632"/>
              <a:ext cx="648532" cy="66997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Prostokąt 8"/>
            <p:cNvSpPr/>
            <p:nvPr userDrawn="1"/>
          </p:nvSpPr>
          <p:spPr>
            <a:xfrm>
              <a:off x="755576" y="764704"/>
              <a:ext cx="576064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30974-0951-4A9C-8B34-796090F36C83}" type="datetime1">
              <a:rPr lang="pl-PL" smtClean="0"/>
              <a:pPr/>
              <a:t>19.10.2023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68FF55-46E5-4E48-B623-2D7F4805E0FD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58737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483768" y="347463"/>
            <a:ext cx="46085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rgbClr val="C00000"/>
                </a:solidFill>
                <a:latin typeface="Arial Narrow" pitchFamily="34" charset="0"/>
                <a:cs typeface="Arial" pitchFamily="34" charset="0"/>
              </a:defRPr>
            </a:lvl1pPr>
            <a:lvl2pPr marL="742950" indent="-285750" eaLnBrk="0" hangingPunct="0">
              <a:defRPr sz="2000" b="1">
                <a:solidFill>
                  <a:srgbClr val="C00000"/>
                </a:solidFill>
                <a:latin typeface="Arial Narrow" pitchFamily="34" charset="0"/>
                <a:cs typeface="Arial" pitchFamily="34" charset="0"/>
              </a:defRPr>
            </a:lvl2pPr>
            <a:lvl3pPr marL="1143000" indent="-228600" eaLnBrk="0" hangingPunct="0">
              <a:defRPr sz="2000" b="1">
                <a:solidFill>
                  <a:srgbClr val="C00000"/>
                </a:solidFill>
                <a:latin typeface="Arial Narrow" pitchFamily="34" charset="0"/>
                <a:cs typeface="Arial" pitchFamily="34" charset="0"/>
              </a:defRPr>
            </a:lvl3pPr>
            <a:lvl4pPr marL="1600200" indent="-228600" eaLnBrk="0" hangingPunct="0">
              <a:defRPr sz="2000" b="1">
                <a:solidFill>
                  <a:srgbClr val="C00000"/>
                </a:solidFill>
                <a:latin typeface="Arial Narrow" pitchFamily="34" charset="0"/>
                <a:cs typeface="Arial" pitchFamily="34" charset="0"/>
              </a:defRPr>
            </a:lvl4pPr>
            <a:lvl5pPr marL="2057400" indent="-228600" eaLnBrk="0" hangingPunct="0">
              <a:defRPr sz="2000" b="1">
                <a:solidFill>
                  <a:srgbClr val="C00000"/>
                </a:solidFill>
                <a:latin typeface="Arial Narrow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C00000"/>
                </a:solidFill>
                <a:latin typeface="Arial Narrow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C00000"/>
                </a:solidFill>
                <a:latin typeface="Arial Narrow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C00000"/>
                </a:solidFill>
                <a:latin typeface="Arial Narrow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C00000"/>
                </a:solidFill>
                <a:latin typeface="Arial Narrow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pl-PL" altLang="pl-PL" sz="2400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Instytut Systemów Elektronicznych</a:t>
            </a:r>
          </a:p>
        </p:txBody>
      </p:sp>
      <p:sp>
        <p:nvSpPr>
          <p:cNvPr id="2" name="Symbol zastępczy numeru slajd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8FF55-46E5-4E48-B623-2D7F4805E0FD}" type="slidenum">
              <a:rPr lang="pl-PL" smtClean="0">
                <a:latin typeface="+mj-lt"/>
              </a:rPr>
              <a:pPr/>
              <a:t>1</a:t>
            </a:fld>
            <a:r>
              <a:rPr lang="pl-PL" dirty="0">
                <a:latin typeface="+mj-lt"/>
              </a:rPr>
              <a:t>/15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1791905-1AC1-41BA-9AB7-E14BEA1DD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08" y="1623174"/>
            <a:ext cx="8100392" cy="1440160"/>
          </a:xfrm>
        </p:spPr>
        <p:txBody>
          <a:bodyPr>
            <a:noAutofit/>
          </a:bodyPr>
          <a:lstStyle/>
          <a:p>
            <a:pPr algn="ctr"/>
            <a:r>
              <a:rPr lang="pl-PL" sz="2400" b="1" cap="none" dirty="0">
                <a:ea typeface="Tahoma" pitchFamily="34" charset="0"/>
                <a:cs typeface="Arial" panose="020B0604020202020204" pitchFamily="34" charset="0"/>
              </a:rPr>
              <a:t>Temat pracy: Multimodalny system detekcji emocji</a:t>
            </a:r>
          </a:p>
        </p:txBody>
      </p:sp>
      <p:sp>
        <p:nvSpPr>
          <p:cNvPr id="9" name="Podtytuł 2">
            <a:extLst>
              <a:ext uri="{FF2B5EF4-FFF2-40B4-BE49-F238E27FC236}">
                <a16:creationId xmlns:a16="http://schemas.microsoft.com/office/drawing/2014/main" id="{A6A3B19E-D2A7-4B4C-A75B-8FFFA82D0193}"/>
              </a:ext>
            </a:extLst>
          </p:cNvPr>
          <p:cNvSpPr txBox="1">
            <a:spLocks/>
          </p:cNvSpPr>
          <p:nvPr/>
        </p:nvSpPr>
        <p:spPr>
          <a:xfrm>
            <a:off x="323528" y="4108212"/>
            <a:ext cx="7632848" cy="2086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000" b="1" dirty="0">
                <a:latin typeface="+mj-lt"/>
                <a:cs typeface="Arial" panose="020B0604020202020204" pitchFamily="34" charset="0"/>
              </a:rPr>
              <a:t>Autor: </a:t>
            </a:r>
            <a:r>
              <a:rPr lang="pl-PL" sz="2000" dirty="0">
                <a:latin typeface="+mj-lt"/>
                <a:cs typeface="Arial" panose="020B0604020202020204" pitchFamily="34" charset="0"/>
              </a:rPr>
              <a:t>				inż. Piotr Wiski</a:t>
            </a:r>
          </a:p>
          <a:p>
            <a:endParaRPr lang="pl-PL" sz="1200" dirty="0">
              <a:latin typeface="+mj-lt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l-PL" sz="2000" b="1" dirty="0">
                <a:latin typeface="+mj-lt"/>
                <a:cs typeface="Arial" panose="020B0604020202020204" pitchFamily="34" charset="0"/>
              </a:rPr>
              <a:t>Kierunek:</a:t>
            </a:r>
            <a:r>
              <a:rPr lang="pl-PL" sz="2000" dirty="0">
                <a:latin typeface="+mj-lt"/>
                <a:cs typeface="Arial" panose="020B0604020202020204" pitchFamily="34" charset="0"/>
              </a:rPr>
              <a:t>			Elektronika i telekomunikacja</a:t>
            </a:r>
          </a:p>
          <a:p>
            <a:pPr marL="0" indent="0">
              <a:buNone/>
            </a:pPr>
            <a:r>
              <a:rPr lang="pl-PL" sz="2000" b="1" dirty="0">
                <a:latin typeface="+mj-lt"/>
                <a:cs typeface="Arial" panose="020B0604020202020204" pitchFamily="34" charset="0"/>
              </a:rPr>
              <a:t>Specjalność: </a:t>
            </a:r>
            <a:r>
              <a:rPr lang="pl-PL" sz="2000" dirty="0">
                <a:latin typeface="+mj-lt"/>
                <a:cs typeface="Arial" panose="020B0604020202020204" pitchFamily="34" charset="0"/>
              </a:rPr>
              <a:t>			Inżynieria systemów bezpieczeństwa</a:t>
            </a:r>
          </a:p>
          <a:p>
            <a:endParaRPr lang="pl-PL" sz="1200" dirty="0">
              <a:latin typeface="+mj-lt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l-PL" sz="2000" b="1" dirty="0">
                <a:latin typeface="+mj-lt"/>
                <a:cs typeface="Arial" panose="020B0604020202020204" pitchFamily="34" charset="0"/>
              </a:rPr>
              <a:t>Promotor pracy dyplomowej: </a:t>
            </a:r>
            <a:r>
              <a:rPr lang="pl-PL" sz="2000" dirty="0">
                <a:latin typeface="+mj-lt"/>
                <a:cs typeface="Arial" panose="020B0604020202020204" pitchFamily="34" charset="0"/>
              </a:rPr>
              <a:t>	dr inż. Ewelina Majda-Zdancewicz</a:t>
            </a:r>
          </a:p>
          <a:p>
            <a:endParaRPr lang="pl-P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3630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8FF55-46E5-4E48-B623-2D7F4805E0FD}" type="slidenum">
              <a:rPr lang="pl-PL" smtClean="0"/>
              <a:pPr/>
              <a:t>10</a:t>
            </a:fld>
            <a:r>
              <a:rPr lang="pl-PL" dirty="0"/>
              <a:t>/15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6058D75-1566-E1CE-0588-C1A787148A4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27225" y="1040569"/>
            <a:ext cx="7848872" cy="90349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400" dirty="0">
                <a:latin typeface="Arial Narrow" panose="020B0606020202030204" pitchFamily="34" charset="0"/>
                <a:cs typeface="Arial" pitchFamily="34" charset="0"/>
              </a:rPr>
              <a:t>Po stworzeniu oprogramowania w programie STM32CubeMonitor dokonano akwizycji sygnałów na grupie badanych.</a:t>
            </a:r>
            <a:endParaRPr lang="pl-PL" sz="2400" dirty="0">
              <a:latin typeface="Bookman Old Style" pitchFamily="18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643A7FB-35FC-060B-54D8-7388BC3F6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7" t="7729" r="34600" b="32188"/>
          <a:stretch/>
        </p:blipFill>
        <p:spPr bwMode="auto">
          <a:xfrm>
            <a:off x="4373752" y="1944066"/>
            <a:ext cx="4562443" cy="423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3B5927D5-B664-3F5F-4F23-47B351EFC2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43"/>
          <a:stretch/>
        </p:blipFill>
        <p:spPr>
          <a:xfrm>
            <a:off x="755576" y="1936677"/>
            <a:ext cx="4682506" cy="1570122"/>
          </a:xfrm>
          <a:prstGeom prst="rect">
            <a:avLst/>
          </a:prstGeom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5DF93293-7A0D-A112-C5A9-F3992FDA1CA2}"/>
              </a:ext>
            </a:extLst>
          </p:cNvPr>
          <p:cNvSpPr txBox="1"/>
          <p:nvPr/>
        </p:nvSpPr>
        <p:spPr>
          <a:xfrm>
            <a:off x="4864081" y="6182658"/>
            <a:ext cx="35817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12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Rys.</a:t>
            </a:r>
            <a:r>
              <a:rPr lang="pl-PL" sz="12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12 Respondent z założoną aparaturą pomiarową podczas przeprowadzania próbnego badania</a:t>
            </a:r>
            <a:endParaRPr lang="pl-PL" sz="1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EAC6FBB7-D24E-581A-0F08-A73E9FF84E49}"/>
              </a:ext>
            </a:extLst>
          </p:cNvPr>
          <p:cNvSpPr txBox="1"/>
          <p:nvPr/>
        </p:nvSpPr>
        <p:spPr>
          <a:xfrm>
            <a:off x="971600" y="3460824"/>
            <a:ext cx="34955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12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Rys.</a:t>
            </a:r>
            <a:r>
              <a:rPr lang="pl-PL" sz="12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10 Schemat blokowy w programie STM32CubeMonitor do zapisu i akwizycji sygnałów</a:t>
            </a:r>
            <a:endParaRPr lang="pl-PL" sz="1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122" name="Obraz 1">
            <a:extLst>
              <a:ext uri="{FF2B5EF4-FFF2-40B4-BE49-F238E27FC236}">
                <a16:creationId xmlns:a16="http://schemas.microsoft.com/office/drawing/2014/main" id="{7891C5AF-D5E3-F3D6-30B0-EC9A3F4963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1" r="478" b="9874"/>
          <a:stretch/>
        </p:blipFill>
        <p:spPr bwMode="auto">
          <a:xfrm>
            <a:off x="207805" y="3944993"/>
            <a:ext cx="4037596" cy="2411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pole tekstowe 12">
            <a:extLst>
              <a:ext uri="{FF2B5EF4-FFF2-40B4-BE49-F238E27FC236}">
                <a16:creationId xmlns:a16="http://schemas.microsoft.com/office/drawing/2014/main" id="{5407B292-A6DF-8C64-FC04-9F76A454E89A}"/>
              </a:ext>
            </a:extLst>
          </p:cNvPr>
          <p:cNvSpPr txBox="1"/>
          <p:nvPr/>
        </p:nvSpPr>
        <p:spPr>
          <a:xfrm>
            <a:off x="457200" y="6332879"/>
            <a:ext cx="35817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12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Rys.</a:t>
            </a:r>
            <a:r>
              <a:rPr lang="pl-PL" sz="12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11 Wizualizacja rejestrowanych biosygnałów z aparatury pomiarowej podczas badania</a:t>
            </a:r>
            <a:endParaRPr lang="pl-PL" sz="1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C4DF438C-1A55-2D31-86CF-17FE15F35982}"/>
              </a:ext>
            </a:extLst>
          </p:cNvPr>
          <p:cNvSpPr txBox="1"/>
          <p:nvPr/>
        </p:nvSpPr>
        <p:spPr>
          <a:xfrm>
            <a:off x="1929222" y="318369"/>
            <a:ext cx="58831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400" b="1" dirty="0">
                <a:solidFill>
                  <a:srgbClr val="0056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Schemat układów, stanowiska i opis techniczny</a:t>
            </a:r>
          </a:p>
        </p:txBody>
      </p:sp>
    </p:spTree>
    <p:extLst>
      <p:ext uri="{BB962C8B-B14F-4D97-AF65-F5344CB8AC3E}">
        <p14:creationId xmlns:p14="http://schemas.microsoft.com/office/powerpoint/2010/main" val="2455034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8FF55-46E5-4E48-B623-2D7F4805E0FD}" type="slidenum">
              <a:rPr lang="pl-PL" smtClean="0"/>
              <a:pPr/>
              <a:t>11</a:t>
            </a:fld>
            <a:r>
              <a:rPr lang="pl-PL" dirty="0"/>
              <a:t>/15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076E11A7-F9FF-444E-B6A4-476070B557E0}"/>
              </a:ext>
            </a:extLst>
          </p:cNvPr>
          <p:cNvSpPr txBox="1"/>
          <p:nvPr/>
        </p:nvSpPr>
        <p:spPr>
          <a:xfrm>
            <a:off x="3851920" y="260648"/>
            <a:ext cx="1800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400" b="1" dirty="0">
                <a:solidFill>
                  <a:srgbClr val="0056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Wyniki badań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6058D75-1566-E1CE-0588-C1A787148A4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47564" y="1268759"/>
            <a:ext cx="7848872" cy="1602542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sz="2400" dirty="0">
                <a:latin typeface="Arial Narrow" panose="020B0606020202030204" pitchFamily="34" charset="0"/>
                <a:cs typeface="Arial" pitchFamily="34" charset="0"/>
              </a:rPr>
              <a:t>Następnie w oprogramowaniu MATLAB z pozyskanych sygnałów po filtracji wyekstrahowano cechy, które wraz z etykietami klas posłużyły jako dane uczące modeli klasyfikujących w aplikacji </a:t>
            </a:r>
            <a:r>
              <a:rPr lang="pl-PL" sz="2400" i="1" dirty="0">
                <a:latin typeface="Arial Narrow" panose="020B0606020202030204" pitchFamily="34" charset="0"/>
                <a:cs typeface="Arial" pitchFamily="34" charset="0"/>
              </a:rPr>
              <a:t>Classification Learner</a:t>
            </a:r>
            <a:r>
              <a:rPr lang="pl-PL" sz="2400" dirty="0">
                <a:latin typeface="Arial Narrow" panose="020B0606020202030204" pitchFamily="34" charset="0"/>
                <a:cs typeface="Arial" pitchFamily="34" charset="0"/>
              </a:rPr>
              <a:t>. W efekcie wyeksportowano nauczony optymalny model sieci neuronowej – </a:t>
            </a:r>
            <a:r>
              <a:rPr lang="pl-PL" sz="2400" i="1" dirty="0">
                <a:latin typeface="Arial Narrow" panose="020B0606020202030204" pitchFamily="34" charset="0"/>
                <a:cs typeface="Arial" pitchFamily="34" charset="0"/>
              </a:rPr>
              <a:t>Narrow Nural Netwrk</a:t>
            </a:r>
            <a:r>
              <a:rPr lang="pl-PL" sz="2400" dirty="0">
                <a:latin typeface="Arial Narrow" panose="020B0606020202030204" pitchFamily="34" charset="0"/>
                <a:cs typeface="Arial" pitchFamily="34" charset="0"/>
              </a:rPr>
              <a:t>.</a:t>
            </a:r>
            <a:endParaRPr lang="pl-PL" sz="2400" dirty="0">
              <a:latin typeface="Bookman Old Style" pitchFamily="18" charset="0"/>
            </a:endParaRPr>
          </a:p>
        </p:txBody>
      </p:sp>
      <p:pic>
        <p:nvPicPr>
          <p:cNvPr id="6146" name="Obraz 1">
            <a:extLst>
              <a:ext uri="{FF2B5EF4-FFF2-40B4-BE49-F238E27FC236}">
                <a16:creationId xmlns:a16="http://schemas.microsoft.com/office/drawing/2014/main" id="{2E5856DA-B536-F6F5-9838-906FAF438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5" t="15465" r="3481" b="3917"/>
          <a:stretch>
            <a:fillRect/>
          </a:stretch>
        </p:blipFill>
        <p:spPr bwMode="auto">
          <a:xfrm>
            <a:off x="752475" y="3197432"/>
            <a:ext cx="381952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Obraz 1">
            <a:extLst>
              <a:ext uri="{FF2B5EF4-FFF2-40B4-BE49-F238E27FC236}">
                <a16:creationId xmlns:a16="http://schemas.microsoft.com/office/drawing/2014/main" id="{BBC47547-A596-3433-C1C2-4504E2456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8" t="6747" r="8434" b="4407"/>
          <a:stretch>
            <a:fillRect/>
          </a:stretch>
        </p:blipFill>
        <p:spPr bwMode="auto">
          <a:xfrm>
            <a:off x="4873144" y="2615734"/>
            <a:ext cx="3638550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F8778A82-3B4C-9EBF-90DE-6BE5D982B567}"/>
              </a:ext>
            </a:extLst>
          </p:cNvPr>
          <p:cNvSpPr txBox="1"/>
          <p:nvPr/>
        </p:nvSpPr>
        <p:spPr>
          <a:xfrm>
            <a:off x="1024055" y="5589241"/>
            <a:ext cx="32763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12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Rys.</a:t>
            </a:r>
            <a:r>
              <a:rPr lang="pl-PL" sz="12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13 </a:t>
            </a:r>
            <a:r>
              <a:rPr lang="pl-PL" sz="1200" b="1" i="1" dirty="0">
                <a:latin typeface="Times New Roman" panose="02020603050405020304" pitchFamily="18" charset="0"/>
              </a:rPr>
              <a:t>Współczynniki TPR i FNR dla wybranego modelu klasyfikacji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039F0CA6-DD61-BF80-0E1F-508842996812}"/>
              </a:ext>
            </a:extLst>
          </p:cNvPr>
          <p:cNvSpPr txBox="1"/>
          <p:nvPr/>
        </p:nvSpPr>
        <p:spPr>
          <a:xfrm>
            <a:off x="5432279" y="6223227"/>
            <a:ext cx="2520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12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Rys.</a:t>
            </a:r>
            <a:r>
              <a:rPr lang="pl-PL" sz="12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14 </a:t>
            </a:r>
            <a:r>
              <a:rPr lang="pl-PL" sz="1200" b="1" i="1" dirty="0">
                <a:latin typeface="Times New Roman" panose="02020603050405020304" pitchFamily="18" charset="0"/>
              </a:rPr>
              <a:t>Krzywa ROC wybranego modelu</a:t>
            </a:r>
          </a:p>
        </p:txBody>
      </p:sp>
    </p:spTree>
    <p:extLst>
      <p:ext uri="{BB962C8B-B14F-4D97-AF65-F5344CB8AC3E}">
        <p14:creationId xmlns:p14="http://schemas.microsoft.com/office/powerpoint/2010/main" val="3312237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8FF55-46E5-4E48-B623-2D7F4805E0FD}" type="slidenum">
              <a:rPr lang="pl-PL" smtClean="0"/>
              <a:pPr/>
              <a:t>12</a:t>
            </a:fld>
            <a:r>
              <a:rPr lang="pl-PL" dirty="0"/>
              <a:t>/15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6058D75-1566-E1CE-0588-C1A787148A4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47564" y="1268759"/>
            <a:ext cx="7848872" cy="1145499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l-PL" sz="2400" dirty="0">
                <a:latin typeface="Arial Narrow" panose="020B0606020202030204" pitchFamily="34" charset="0"/>
                <a:cs typeface="Arial" pitchFamily="34" charset="0"/>
              </a:rPr>
              <a:t>W celu stworzenia modelu możliwie maksymalnie dostosowanego do badanej osoby zdefiniowano klasyfikator, który nauczono większą ilością danych wyższej jakości, niż w przypadku poprzedniego modelu. Wyekstrahowane cechy poddano analizie w aplikacji </a:t>
            </a:r>
            <a:r>
              <a:rPr lang="pl-PL" sz="2400" i="1" dirty="0">
                <a:latin typeface="Arial Narrow" panose="020B0606020202030204" pitchFamily="34" charset="0"/>
                <a:cs typeface="Arial" pitchFamily="34" charset="0"/>
              </a:rPr>
              <a:t>Neural Net Pattern Recognition</a:t>
            </a:r>
            <a:r>
              <a:rPr lang="pl-PL" sz="2400" dirty="0">
                <a:latin typeface="Arial Narrow" panose="020B0606020202030204" pitchFamily="34" charset="0"/>
                <a:cs typeface="Arial" pitchFamily="34" charset="0"/>
              </a:rPr>
              <a:t> w oprogramowaniu MATLAB.</a:t>
            </a:r>
          </a:p>
        </p:txBody>
      </p:sp>
      <p:pic>
        <p:nvPicPr>
          <p:cNvPr id="7170" name="Obraz 1">
            <a:extLst>
              <a:ext uri="{FF2B5EF4-FFF2-40B4-BE49-F238E27FC236}">
                <a16:creationId xmlns:a16="http://schemas.microsoft.com/office/drawing/2014/main" id="{BDE2227A-FA0B-4623-70E4-EE0CEAFA6E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07" t="14008" r="792" b="37070"/>
          <a:stretch/>
        </p:blipFill>
        <p:spPr bwMode="auto">
          <a:xfrm>
            <a:off x="4826797" y="3718298"/>
            <a:ext cx="3386748" cy="2439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Obraz 1">
            <a:extLst>
              <a:ext uri="{FF2B5EF4-FFF2-40B4-BE49-F238E27FC236}">
                <a16:creationId xmlns:a16="http://schemas.microsoft.com/office/drawing/2014/main" id="{590B95E1-7F89-10B9-0613-601A3B10F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" r="6860" b="555"/>
          <a:stretch>
            <a:fillRect/>
          </a:stretch>
        </p:blipFill>
        <p:spPr bwMode="auto">
          <a:xfrm>
            <a:off x="495554" y="2675868"/>
            <a:ext cx="3790444" cy="313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6F954994-9FAC-B31B-D830-61D5A1DC7473}"/>
              </a:ext>
            </a:extLst>
          </p:cNvPr>
          <p:cNvSpPr txBox="1"/>
          <p:nvPr/>
        </p:nvSpPr>
        <p:spPr>
          <a:xfrm>
            <a:off x="3851920" y="260648"/>
            <a:ext cx="1800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400" b="1" dirty="0">
                <a:solidFill>
                  <a:srgbClr val="0056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Wyniki badań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F697310-EB23-5347-AD2E-7EDB423316F0}"/>
              </a:ext>
            </a:extLst>
          </p:cNvPr>
          <p:cNvSpPr txBox="1"/>
          <p:nvPr/>
        </p:nvSpPr>
        <p:spPr>
          <a:xfrm>
            <a:off x="464347" y="5814830"/>
            <a:ext cx="3852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12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Rys.</a:t>
            </a:r>
            <a:r>
              <a:rPr lang="pl-PL" sz="12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17 </a:t>
            </a:r>
            <a:r>
              <a:rPr lang="pl-PL" sz="1200" b="1" i="1" dirty="0">
                <a:latin typeface="Times New Roman" panose="02020603050405020304" pitchFamily="18" charset="0"/>
              </a:rPr>
              <a:t>Wykres wydajności wybranego modelu podczas uczenia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F8C8474A-869D-10CA-64C3-2169D5879F52}"/>
              </a:ext>
            </a:extLst>
          </p:cNvPr>
          <p:cNvSpPr txBox="1"/>
          <p:nvPr/>
        </p:nvSpPr>
        <p:spPr>
          <a:xfrm>
            <a:off x="4843861" y="6166465"/>
            <a:ext cx="33867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12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Rys.</a:t>
            </a:r>
            <a:r>
              <a:rPr lang="pl-PL" sz="12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16 </a:t>
            </a:r>
            <a:r>
              <a:rPr lang="pl-PL" sz="1200" b="1" i="1" dirty="0">
                <a:latin typeface="Times New Roman" panose="02020603050405020304" pitchFamily="18" charset="0"/>
              </a:rPr>
              <a:t>Okno aplikacji Neural Net Pattern Recognition z wynikami treningu modelu sieci neuronowej</a:t>
            </a:r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D7F95128-663D-5467-909A-404FB9F3CA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84" t="9591" r="2745" b="52670"/>
          <a:stretch/>
        </p:blipFill>
        <p:spPr>
          <a:xfrm>
            <a:off x="4809043" y="2435388"/>
            <a:ext cx="3456385" cy="864096"/>
          </a:xfrm>
          <a:prstGeom prst="rect">
            <a:avLst/>
          </a:prstGeom>
        </p:spPr>
      </p:pic>
      <p:sp>
        <p:nvSpPr>
          <p:cNvPr id="13" name="pole tekstowe 12">
            <a:extLst>
              <a:ext uri="{FF2B5EF4-FFF2-40B4-BE49-F238E27FC236}">
                <a16:creationId xmlns:a16="http://schemas.microsoft.com/office/drawing/2014/main" id="{002E9A88-4E5A-5DE9-92FD-7F8EE695DDDA}"/>
              </a:ext>
            </a:extLst>
          </p:cNvPr>
          <p:cNvSpPr txBox="1"/>
          <p:nvPr/>
        </p:nvSpPr>
        <p:spPr>
          <a:xfrm>
            <a:off x="4729424" y="3329553"/>
            <a:ext cx="36156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12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Rys.</a:t>
            </a:r>
            <a:r>
              <a:rPr lang="pl-PL" sz="12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15 Schemat blokowy wybranej sieci neuronowej</a:t>
            </a:r>
            <a:endParaRPr lang="pl-PL" sz="1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283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8FF55-46E5-4E48-B623-2D7F4805E0FD}" type="slidenum">
              <a:rPr lang="pl-PL" smtClean="0"/>
              <a:pPr/>
              <a:t>13</a:t>
            </a:fld>
            <a:r>
              <a:rPr lang="pl-PL" dirty="0"/>
              <a:t>/15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6058D75-1566-E1CE-0588-C1A787148A4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47564" y="1268759"/>
            <a:ext cx="7848872" cy="1205947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l-PL" sz="2400" dirty="0">
                <a:latin typeface="Arial Narrow" panose="020B0606020202030204" pitchFamily="34" charset="0"/>
                <a:cs typeface="Arial" pitchFamily="34" charset="0"/>
              </a:rPr>
              <a:t>Na podstawie działań przeprowadzonych podczas tworzenia pracy i wyciągniętych wniosków postanowiono przedstawić koncepcję urządzenia, które będzie w stanie klasyfikować emocje wyrażane przez użytkownika, co ilustruje poniższy schemat blokowy. 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BF02691-C5CD-AA10-FCC2-5C938E2D8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529" y="2526863"/>
            <a:ext cx="5532942" cy="3709088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15189A5E-6CE5-4744-CA17-D4CAAB973744}"/>
              </a:ext>
            </a:extLst>
          </p:cNvPr>
          <p:cNvSpPr txBox="1"/>
          <p:nvPr/>
        </p:nvSpPr>
        <p:spPr>
          <a:xfrm>
            <a:off x="3851920" y="260648"/>
            <a:ext cx="1800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400" b="1" dirty="0">
                <a:solidFill>
                  <a:srgbClr val="0056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Wyniki badań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EB5F2040-2C1F-3ED5-9A7F-EC3486BDFBFB}"/>
              </a:ext>
            </a:extLst>
          </p:cNvPr>
          <p:cNvSpPr txBox="1"/>
          <p:nvPr/>
        </p:nvSpPr>
        <p:spPr>
          <a:xfrm>
            <a:off x="2592760" y="6328787"/>
            <a:ext cx="39604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12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Rys.</a:t>
            </a:r>
            <a:r>
              <a:rPr lang="pl-PL" sz="12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18 </a:t>
            </a:r>
            <a:r>
              <a:rPr lang="pl-PL" sz="1200" b="1" i="1" dirty="0">
                <a:latin typeface="Times New Roman" panose="02020603050405020304" pitchFamily="18" charset="0"/>
              </a:rPr>
              <a:t>Zaproponowany schemat blokowy docelowego urządzenia</a:t>
            </a:r>
          </a:p>
        </p:txBody>
      </p:sp>
    </p:spTree>
    <p:extLst>
      <p:ext uri="{BB962C8B-B14F-4D97-AF65-F5344CB8AC3E}">
        <p14:creationId xmlns:p14="http://schemas.microsoft.com/office/powerpoint/2010/main" val="1895480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8FF55-46E5-4E48-B623-2D7F4805E0FD}" type="slidenum">
              <a:rPr lang="pl-PL" smtClean="0"/>
              <a:pPr/>
              <a:t>14</a:t>
            </a:fld>
            <a:r>
              <a:rPr lang="pl-PL" dirty="0"/>
              <a:t>/15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076E11A7-F9FF-444E-B6A4-476070B557E0}"/>
              </a:ext>
            </a:extLst>
          </p:cNvPr>
          <p:cNvSpPr txBox="1"/>
          <p:nvPr/>
        </p:nvSpPr>
        <p:spPr>
          <a:xfrm>
            <a:off x="3059832" y="270172"/>
            <a:ext cx="31683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b="1" dirty="0">
                <a:solidFill>
                  <a:srgbClr val="0056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Podsumowanie i wnioski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D995648F-65DC-4051-8EAE-E3B5185FE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4248471"/>
          </a:xfrm>
        </p:spPr>
        <p:txBody>
          <a:bodyPr>
            <a:normAutofit fontScale="77500" lnSpcReduction="20000"/>
          </a:bodyPr>
          <a:lstStyle/>
          <a:p>
            <a:pPr lvl="0" algn="just"/>
            <a:r>
              <a:rPr lang="pl-PL" sz="2400" dirty="0">
                <a:latin typeface="+mj-lt"/>
              </a:rPr>
              <a:t>W trakcie realizacji pracy zdefiniowano potencjalne deskryptory różnicujące stan emocjonalny. Należy jednak przeprowadzić dodatkowe badania z uwzględnieniem większej grupy badanych i ulepszoną aparaturą pomiarową oraz metodologią badań aby potwierdzić zauważone zależności. </a:t>
            </a:r>
          </a:p>
          <a:p>
            <a:pPr lvl="0" algn="just"/>
            <a:r>
              <a:rPr lang="pl-PL" sz="2400" dirty="0">
                <a:latin typeface="+mj-lt"/>
              </a:rPr>
              <a:t>Największą trudnością okazało się być napisanie oprogramowania na mikrokontroler STM32 aby dokonywał akwizycji na 5 kanałach z określoną częstotliwością próbkowania oraz przeprowadzenie w prawidłowy sposób badań na respondentach. Spowodowane było to dużymi wymaganiami odnośnie umiejętności programistycznych, znajomości architektury mikroprocesora oraz wymagało dużej umiejętności przewidywania potencjalnych zdarzeń i zagrożeń. Nie łatwym zadaniem okazała się być także filtracja zarejestrowanych sygnałów i ekstrakcja deskryptorów. </a:t>
            </a:r>
          </a:p>
          <a:p>
            <a:pPr lvl="0" algn="just"/>
            <a:r>
              <a:rPr lang="pl-PL" sz="2400" dirty="0">
                <a:latin typeface="+mj-lt"/>
              </a:rPr>
              <a:t>Zdobyta wiedza z zakresu medycyny, przetwarzania sygnałów, programowania mikrokontrolerów oraz sieci neuronowych bez wątpienia przyczyni się do dalszego rozwoju Autora w tych dziedzinach. Z pewnością przełoży się to na karierę zawodową Autora, z uwagi na wielkie zainteresowanie tą dziedziną elektroniki.</a:t>
            </a:r>
          </a:p>
        </p:txBody>
      </p:sp>
    </p:spTree>
    <p:extLst>
      <p:ext uri="{BB962C8B-B14F-4D97-AF65-F5344CB8AC3E}">
        <p14:creationId xmlns:p14="http://schemas.microsoft.com/office/powerpoint/2010/main" val="2102695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8FF55-46E5-4E48-B623-2D7F4805E0FD}" type="slidenum">
              <a:rPr lang="pl-PL" smtClean="0"/>
              <a:pPr/>
              <a:t>15</a:t>
            </a:fld>
            <a:r>
              <a:rPr lang="pl-PL" dirty="0"/>
              <a:t>/15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6C07CDAF-44C4-4002-8D49-8092664D23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3140968"/>
            <a:ext cx="489654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 eaLnBrk="1" hangingPunct="1">
              <a:defRPr/>
            </a:pPr>
            <a:r>
              <a:rPr lang="pl-PL" sz="4800" b="1" dirty="0">
                <a:solidFill>
                  <a:srgbClr val="0056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Dziękuję za uwagę</a:t>
            </a:r>
          </a:p>
        </p:txBody>
      </p:sp>
    </p:spTree>
    <p:extLst>
      <p:ext uri="{BB962C8B-B14F-4D97-AF65-F5344CB8AC3E}">
        <p14:creationId xmlns:p14="http://schemas.microsoft.com/office/powerpoint/2010/main" val="3409447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8FF55-46E5-4E48-B623-2D7F4805E0FD}" type="slidenum">
              <a:rPr lang="pl-PL" smtClean="0"/>
              <a:pPr/>
              <a:t>2</a:t>
            </a:fld>
            <a:r>
              <a:rPr lang="pl-PL" dirty="0"/>
              <a:t>/15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076E11A7-F9FF-444E-B6A4-476070B557E0}"/>
              </a:ext>
            </a:extLst>
          </p:cNvPr>
          <p:cNvSpPr txBox="1"/>
          <p:nvPr/>
        </p:nvSpPr>
        <p:spPr>
          <a:xfrm>
            <a:off x="3707904" y="270816"/>
            <a:ext cx="2160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Plan prezentacji</a:t>
            </a:r>
          </a:p>
        </p:txBody>
      </p:sp>
      <p:sp>
        <p:nvSpPr>
          <p:cNvPr id="10" name="Symbol zastępczy zawartości 2">
            <a:extLst>
              <a:ext uri="{FF2B5EF4-FFF2-40B4-BE49-F238E27FC236}">
                <a16:creationId xmlns:a16="http://schemas.microsoft.com/office/drawing/2014/main" id="{FAF51AC6-8D9B-4ECA-B46E-F029B395090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91580" y="2348880"/>
            <a:ext cx="7560840" cy="2356859"/>
          </a:xfrm>
        </p:spPr>
        <p:txBody>
          <a:bodyPr>
            <a:normAutofit/>
          </a:bodyPr>
          <a:lstStyle/>
          <a:p>
            <a:pPr algn="just"/>
            <a:r>
              <a:rPr lang="pl-PL" sz="2400" b="1" dirty="0">
                <a:latin typeface="+mj-lt"/>
                <a:cs typeface="Arial" pitchFamily="34" charset="0"/>
              </a:rPr>
              <a:t>Cel pracy</a:t>
            </a:r>
          </a:p>
          <a:p>
            <a:pPr algn="just"/>
            <a:r>
              <a:rPr lang="pl-PL" sz="2400" b="1" dirty="0">
                <a:latin typeface="+mj-lt"/>
                <a:cs typeface="Arial" pitchFamily="34" charset="0"/>
              </a:rPr>
              <a:t>Zrealizowane zadania</a:t>
            </a:r>
          </a:p>
          <a:p>
            <a:pPr algn="just"/>
            <a:r>
              <a:rPr lang="pl-PL" sz="2400" b="1" dirty="0">
                <a:latin typeface="+mj-lt"/>
              </a:rPr>
              <a:t>Schemat układów, stanowiska i opis techniczny</a:t>
            </a:r>
          </a:p>
          <a:p>
            <a:pPr algn="just"/>
            <a:r>
              <a:rPr lang="pl-PL" sz="2400" b="1" dirty="0">
                <a:latin typeface="+mj-lt"/>
                <a:cs typeface="Arial" pitchFamily="34" charset="0"/>
              </a:rPr>
              <a:t>Wyniki badań</a:t>
            </a:r>
          </a:p>
          <a:p>
            <a:pPr algn="just"/>
            <a:r>
              <a:rPr lang="pl-PL" sz="2400" b="1" dirty="0">
                <a:latin typeface="+mj-lt"/>
                <a:cs typeface="Arial" pitchFamily="34" charset="0"/>
              </a:rPr>
              <a:t>Podsumowanie i wnioski</a:t>
            </a:r>
          </a:p>
        </p:txBody>
      </p:sp>
    </p:spTree>
    <p:extLst>
      <p:ext uri="{BB962C8B-B14F-4D97-AF65-F5344CB8AC3E}">
        <p14:creationId xmlns:p14="http://schemas.microsoft.com/office/powerpoint/2010/main" val="795771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8FF55-46E5-4E48-B623-2D7F4805E0FD}" type="slidenum">
              <a:rPr lang="pl-PL" smtClean="0"/>
              <a:pPr/>
              <a:t>3</a:t>
            </a:fld>
            <a:r>
              <a:rPr lang="pl-PL" dirty="0"/>
              <a:t>/15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076E11A7-F9FF-444E-B6A4-476070B557E0}"/>
              </a:ext>
            </a:extLst>
          </p:cNvPr>
          <p:cNvSpPr txBox="1"/>
          <p:nvPr/>
        </p:nvSpPr>
        <p:spPr>
          <a:xfrm>
            <a:off x="3995936" y="270817"/>
            <a:ext cx="13321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400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Cel pracy</a:t>
            </a:r>
          </a:p>
        </p:txBody>
      </p:sp>
      <p:sp>
        <p:nvSpPr>
          <p:cNvPr id="10" name="Symbol zastępczy zawartości 2">
            <a:extLst>
              <a:ext uri="{FF2B5EF4-FFF2-40B4-BE49-F238E27FC236}">
                <a16:creationId xmlns:a16="http://schemas.microsoft.com/office/drawing/2014/main" id="{FAF51AC6-8D9B-4ECA-B46E-F029B395090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98376" y="3099879"/>
            <a:ext cx="8147248" cy="9361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b="1" dirty="0">
                <a:latin typeface="+mj-lt"/>
                <a:cs typeface="Arial" pitchFamily="34" charset="0"/>
              </a:rPr>
              <a:t>Celem pracy było opracowanie koncepcji urządzenia dokonującego detekcji ludzkich emocji.</a:t>
            </a:r>
          </a:p>
        </p:txBody>
      </p:sp>
    </p:spTree>
    <p:extLst>
      <p:ext uri="{BB962C8B-B14F-4D97-AF65-F5344CB8AC3E}">
        <p14:creationId xmlns:p14="http://schemas.microsoft.com/office/powerpoint/2010/main" val="614330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8FF55-46E5-4E48-B623-2D7F4805E0FD}" type="slidenum">
              <a:rPr lang="pl-PL" smtClean="0"/>
              <a:pPr/>
              <a:t>4</a:t>
            </a:fld>
            <a:r>
              <a:rPr lang="pl-PL" dirty="0"/>
              <a:t>/15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076E11A7-F9FF-444E-B6A4-476070B557E0}"/>
              </a:ext>
            </a:extLst>
          </p:cNvPr>
          <p:cNvSpPr txBox="1"/>
          <p:nvPr/>
        </p:nvSpPr>
        <p:spPr>
          <a:xfrm>
            <a:off x="3419872" y="332656"/>
            <a:ext cx="28803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400" b="1" dirty="0">
                <a:solidFill>
                  <a:srgbClr val="0056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Zrealizowane zadania</a:t>
            </a:r>
          </a:p>
        </p:txBody>
      </p:sp>
      <p:sp>
        <p:nvSpPr>
          <p:cNvPr id="10" name="Symbol zastępczy zawartości 2">
            <a:extLst>
              <a:ext uri="{FF2B5EF4-FFF2-40B4-BE49-F238E27FC236}">
                <a16:creationId xmlns:a16="http://schemas.microsoft.com/office/drawing/2014/main" id="{FAF51AC6-8D9B-4ECA-B46E-F029B395090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65566" y="1700808"/>
            <a:ext cx="7812868" cy="4217882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pl-PL" sz="2400" dirty="0">
                <a:latin typeface="+mj-lt"/>
                <a:cs typeface="Arial" pitchFamily="34" charset="0"/>
              </a:rPr>
              <a:t>Przegląd literaturowy zagadnień dotyczących detekcji emocji </a:t>
            </a:r>
            <a:br>
              <a:rPr lang="pl-PL" sz="2400" dirty="0">
                <a:latin typeface="+mj-lt"/>
                <a:cs typeface="Arial" pitchFamily="34" charset="0"/>
              </a:rPr>
            </a:br>
            <a:r>
              <a:rPr lang="pl-PL" sz="2400" dirty="0">
                <a:latin typeface="+mj-lt"/>
                <a:cs typeface="Arial" pitchFamily="34" charset="0"/>
              </a:rPr>
              <a:t>z wykorzystaniem sygnałów fizjologicznych. </a:t>
            </a:r>
          </a:p>
          <a:p>
            <a:pPr marL="514350" indent="-514350">
              <a:buFont typeface="+mj-lt"/>
              <a:buAutoNum type="arabicPeriod"/>
            </a:pPr>
            <a:r>
              <a:rPr lang="pl-PL" sz="2400" dirty="0">
                <a:latin typeface="+mj-lt"/>
                <a:cs typeface="Arial" pitchFamily="34" charset="0"/>
              </a:rPr>
              <a:t>Wybór modułów do akwizycji wybranych sygnałów oraz zaprogramowanie mikrokontrolera STM32.</a:t>
            </a:r>
          </a:p>
          <a:p>
            <a:pPr marL="514350" indent="-514350">
              <a:buFont typeface="+mj-lt"/>
              <a:buAutoNum type="arabicPeriod"/>
            </a:pPr>
            <a:r>
              <a:rPr lang="pl-PL" sz="2400" dirty="0">
                <a:latin typeface="+mj-lt"/>
                <a:cs typeface="Arial" pitchFamily="34" charset="0"/>
              </a:rPr>
              <a:t>Zaprogramowanie oprogramowania do wizualizacji i zapisu wyników oraz przeprowadzenie badań na respondentach.</a:t>
            </a:r>
          </a:p>
          <a:p>
            <a:pPr marL="514350" indent="-514350">
              <a:buFont typeface="+mj-lt"/>
              <a:buAutoNum type="arabicPeriod"/>
            </a:pPr>
            <a:r>
              <a:rPr lang="pl-PL" sz="2400" dirty="0">
                <a:latin typeface="+mj-lt"/>
                <a:cs typeface="Arial" pitchFamily="34" charset="0"/>
              </a:rPr>
              <a:t>Konwersja, filtracja oraz ekstrakcja cech dystynktywnych </a:t>
            </a:r>
            <a:br>
              <a:rPr lang="pl-PL" sz="2400" dirty="0">
                <a:latin typeface="+mj-lt"/>
                <a:cs typeface="Arial" pitchFamily="34" charset="0"/>
              </a:rPr>
            </a:br>
            <a:r>
              <a:rPr lang="pl-PL" sz="2400" dirty="0">
                <a:latin typeface="+mj-lt"/>
                <a:cs typeface="Arial" pitchFamily="34" charset="0"/>
              </a:rPr>
              <a:t>z pozyskanych sygnałów w oprogramowaniu MATLAB.</a:t>
            </a:r>
          </a:p>
          <a:p>
            <a:pPr marL="514350" indent="-514350">
              <a:buFont typeface="+mj-lt"/>
              <a:buAutoNum type="arabicPeriod"/>
            </a:pPr>
            <a:r>
              <a:rPr lang="pl-PL" sz="2400" dirty="0">
                <a:latin typeface="+mj-lt"/>
                <a:cs typeface="Arial" pitchFamily="34" charset="0"/>
              </a:rPr>
              <a:t>Wybór odpowiednich parametrów oraz uczenie sieci neuronowej.</a:t>
            </a:r>
          </a:p>
          <a:p>
            <a:pPr marL="514350" indent="-514350">
              <a:buFont typeface="+mj-lt"/>
              <a:buAutoNum type="arabicPeriod"/>
            </a:pPr>
            <a:r>
              <a:rPr lang="pl-PL" sz="2400" dirty="0">
                <a:latin typeface="+mj-lt"/>
                <a:cs typeface="Arial" pitchFamily="34" charset="0"/>
              </a:rPr>
              <a:t>Przeprowadzenie dodatkowych badań oraz nauka drugiej sieci neuronowej. </a:t>
            </a:r>
          </a:p>
          <a:p>
            <a:pPr marL="514350" indent="-514350">
              <a:buFont typeface="+mj-lt"/>
              <a:buAutoNum type="arabicPeriod"/>
            </a:pPr>
            <a:r>
              <a:rPr lang="pl-PL" sz="2400" dirty="0">
                <a:latin typeface="+mj-lt"/>
                <a:cs typeface="Arial" pitchFamily="34" charset="0"/>
              </a:rPr>
              <a:t>Wyciągnięcie wniosków oraz zaproponowanie docelowej konstrukcji systemu multimodalnego.</a:t>
            </a:r>
          </a:p>
          <a:p>
            <a:pPr marL="514350" indent="-514350">
              <a:buFont typeface="+mj-lt"/>
              <a:buAutoNum type="arabicPeriod"/>
            </a:pPr>
            <a:r>
              <a:rPr lang="pl-PL" sz="2400" dirty="0">
                <a:latin typeface="+mj-lt"/>
                <a:cs typeface="Arial" pitchFamily="34" charset="0"/>
              </a:rPr>
              <a:t>Podsumowanie uzyskanych efektów podczas wykonywania pracy </a:t>
            </a:r>
            <a:br>
              <a:rPr lang="pl-PL" sz="2400" dirty="0">
                <a:latin typeface="+mj-lt"/>
                <a:cs typeface="Arial" pitchFamily="34" charset="0"/>
              </a:rPr>
            </a:br>
            <a:r>
              <a:rPr lang="pl-PL" sz="2400" dirty="0">
                <a:latin typeface="+mj-lt"/>
                <a:cs typeface="Arial" pitchFamily="34" charset="0"/>
              </a:rPr>
              <a:t>i zdobytej w ten sposób wiedzy.</a:t>
            </a:r>
          </a:p>
          <a:p>
            <a:pPr algn="just"/>
            <a:endParaRPr lang="pl-PL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44396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8FF55-46E5-4E48-B623-2D7F4805E0FD}" type="slidenum">
              <a:rPr lang="pl-PL" smtClean="0"/>
              <a:pPr/>
              <a:t>5</a:t>
            </a:fld>
            <a:r>
              <a:rPr lang="pl-PL" dirty="0"/>
              <a:t>/15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6058D75-1566-E1CE-0588-C1A787148A4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47564" y="1268760"/>
            <a:ext cx="7848872" cy="1296144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l-PL" sz="2250" dirty="0">
                <a:latin typeface="Arial Narrow" panose="020B0606020202030204" pitchFamily="34" charset="0"/>
                <a:cs typeface="Arial" panose="020B0604020202020204" pitchFamily="34" charset="0"/>
              </a:rPr>
              <a:t>Jednym z rejestrowanych sygnałów fizjologicznych był sygnał aktywności elektrodermalnej (EDA). Sygnał ten świadczy o ogólnym poziomie pobudzenia emocjonalnego i jest wykorzystywany m.in. w wariografach.</a:t>
            </a:r>
            <a:endParaRPr lang="pl-PL" sz="2250" dirty="0">
              <a:latin typeface="Bookman Old Style" pitchFamily="18" charset="0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09C7906-B9D1-59F2-D709-2662A33BA9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6" r="13818" b="5069"/>
          <a:stretch/>
        </p:blipFill>
        <p:spPr>
          <a:xfrm rot="5400000">
            <a:off x="589370" y="2949191"/>
            <a:ext cx="3408362" cy="2639790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78B2FA39-5AC0-7453-613B-523DC8957594}"/>
              </a:ext>
            </a:extLst>
          </p:cNvPr>
          <p:cNvSpPr txBox="1"/>
          <p:nvPr/>
        </p:nvSpPr>
        <p:spPr>
          <a:xfrm>
            <a:off x="569785" y="6025482"/>
            <a:ext cx="34475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12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Rys.</a:t>
            </a:r>
            <a:r>
              <a:rPr lang="pl-PL" sz="12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1 Założona aparatura pomiarowa do akwizycji sygnału EDA</a:t>
            </a:r>
            <a:endParaRPr lang="pl-PL" sz="1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F5BBF73B-27AC-4DF7-D69C-8E2CB1654214}"/>
              </a:ext>
            </a:extLst>
          </p:cNvPr>
          <p:cNvSpPr txBox="1"/>
          <p:nvPr/>
        </p:nvSpPr>
        <p:spPr>
          <a:xfrm>
            <a:off x="4446405" y="6016958"/>
            <a:ext cx="38567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12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Rys.</a:t>
            </a:r>
            <a:r>
              <a:rPr lang="pl-PL" sz="12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2 Wykres przedstawiający sygnał EDA po dekompozycji na składowe SCR i SCL.</a:t>
            </a:r>
            <a:endParaRPr lang="pl-PL" sz="1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AA28D179-F445-3C2E-92C8-B3E363F82E9D}"/>
              </a:ext>
            </a:extLst>
          </p:cNvPr>
          <p:cNvSpPr txBox="1"/>
          <p:nvPr/>
        </p:nvSpPr>
        <p:spPr>
          <a:xfrm>
            <a:off x="1929222" y="318369"/>
            <a:ext cx="58831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400" b="1" dirty="0">
                <a:solidFill>
                  <a:srgbClr val="0056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Schemat układów, stanowiska i opis techniczny</a:t>
            </a:r>
          </a:p>
        </p:txBody>
      </p:sp>
      <p:pic>
        <p:nvPicPr>
          <p:cNvPr id="1026" name="Obraz 1">
            <a:extLst>
              <a:ext uri="{FF2B5EF4-FFF2-40B4-BE49-F238E27FC236}">
                <a16:creationId xmlns:a16="http://schemas.microsoft.com/office/drawing/2014/main" id="{35C1CF96-9DAC-E5A1-7A30-597A50D5A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" b="818"/>
          <a:stretch>
            <a:fillRect/>
          </a:stretch>
        </p:blipFill>
        <p:spPr bwMode="auto">
          <a:xfrm>
            <a:off x="4102090" y="2564904"/>
            <a:ext cx="4593441" cy="333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8637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8FF55-46E5-4E48-B623-2D7F4805E0FD}" type="slidenum">
              <a:rPr lang="pl-PL" smtClean="0"/>
              <a:pPr/>
              <a:t>6</a:t>
            </a:fld>
            <a:r>
              <a:rPr lang="pl-PL" dirty="0"/>
              <a:t>/15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076E11A7-F9FF-444E-B6A4-476070B557E0}"/>
              </a:ext>
            </a:extLst>
          </p:cNvPr>
          <p:cNvSpPr txBox="1"/>
          <p:nvPr/>
        </p:nvSpPr>
        <p:spPr>
          <a:xfrm>
            <a:off x="1929222" y="318369"/>
            <a:ext cx="58831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400" b="1" dirty="0">
                <a:solidFill>
                  <a:srgbClr val="0056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Schemat układów, stanowiska i opis techniczny</a:t>
            </a:r>
          </a:p>
        </p:txBody>
      </p:sp>
      <p:sp>
        <p:nvSpPr>
          <p:cNvPr id="10" name="Symbol zastępczy zawartości 2">
            <a:extLst>
              <a:ext uri="{FF2B5EF4-FFF2-40B4-BE49-F238E27FC236}">
                <a16:creationId xmlns:a16="http://schemas.microsoft.com/office/drawing/2014/main" id="{FAF51AC6-8D9B-4ECA-B46E-F029B395090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94366" y="1141049"/>
            <a:ext cx="8064896" cy="146508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250" dirty="0">
                <a:latin typeface="Arial Narrow" panose="020B0606020202030204" pitchFamily="34" charset="0"/>
                <a:cs typeface="Arial" panose="020B0604020202020204" pitchFamily="34" charset="0"/>
              </a:rPr>
              <a:t>Kolejnym rejestrowanym biosygnałem był sygnał respiracji rejestrowany przy użyciu termistorowego czujnika przepływu powietrza własnej konstrukcji. Na jego podstawie wyznaczono takie parametry jak częstość oddechu.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6C3E24D-299A-59ED-AD7B-493D25F99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98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500" t="37111" r="26900" b="37810"/>
          <a:stretch/>
        </p:blipFill>
        <p:spPr>
          <a:xfrm rot="16200000">
            <a:off x="2403703" y="2689791"/>
            <a:ext cx="1221956" cy="1368151"/>
          </a:xfrm>
          <a:prstGeom prst="rect">
            <a:avLst/>
          </a:prstGeom>
        </p:spPr>
      </p:pic>
      <p:pic>
        <p:nvPicPr>
          <p:cNvPr id="1025" name="Obraz 1">
            <a:extLst>
              <a:ext uri="{FF2B5EF4-FFF2-40B4-BE49-F238E27FC236}">
                <a16:creationId xmlns:a16="http://schemas.microsoft.com/office/drawing/2014/main" id="{F86315AE-BF38-E03D-4D3C-9B59BF633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" t="2966" r="2951" b="648"/>
          <a:stretch>
            <a:fillRect/>
          </a:stretch>
        </p:blipFill>
        <p:spPr bwMode="auto">
          <a:xfrm>
            <a:off x="4076636" y="2802860"/>
            <a:ext cx="4953128" cy="302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35701C73-7815-7BCC-4377-7E7DB0275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5654" y="5935598"/>
            <a:ext cx="366394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l-PL" altLang="pl-PL" sz="1200" b="1" i="1" dirty="0">
                <a:latin typeface="Times New Roman" panose="02020603050405020304" pitchFamily="18" charset="0"/>
              </a:rPr>
              <a:t>Rys. 5 Wykres sygnału respiracji po filtracji z wykrytymi i naniesionymi lokalnymi maksimami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965DC3B3-5234-A41E-0D32-72CA70181A32}"/>
              </a:ext>
            </a:extLst>
          </p:cNvPr>
          <p:cNvSpPr txBox="1"/>
          <p:nvPr/>
        </p:nvSpPr>
        <p:spPr>
          <a:xfrm>
            <a:off x="429750" y="3985836"/>
            <a:ext cx="32672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12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Rys.</a:t>
            </a:r>
            <a:r>
              <a:rPr lang="pl-PL" sz="12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3 Końcowa konstrukcja stworzonego termistorowego czujnika przepływu powietrza </a:t>
            </a:r>
            <a:endParaRPr lang="pl-PL" sz="1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492357C7-3A6A-DEDA-464A-524986F5D361}"/>
              </a:ext>
            </a:extLst>
          </p:cNvPr>
          <p:cNvSpPr txBox="1"/>
          <p:nvPr/>
        </p:nvSpPr>
        <p:spPr>
          <a:xfrm>
            <a:off x="594366" y="6140906"/>
            <a:ext cx="28204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1200" b="1" i="1" dirty="0">
                <a:latin typeface="Times New Roman" panose="02020603050405020304" pitchFamily="18" charset="0"/>
              </a:rPr>
              <a:t>Rys. 4 Zilustrowanie ogólnego kształtu detalu falki Symlet 4</a:t>
            </a:r>
          </a:p>
        </p:txBody>
      </p:sp>
      <p:pic>
        <p:nvPicPr>
          <p:cNvPr id="2051" name="Obraz 1">
            <a:extLst>
              <a:ext uri="{FF2B5EF4-FFF2-40B4-BE49-F238E27FC236}">
                <a16:creationId xmlns:a16="http://schemas.microsoft.com/office/drawing/2014/main" id="{7A852AB4-1F9E-2D26-3305-CAF8E0622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" t="5136" r="963" b="3021"/>
          <a:stretch>
            <a:fillRect/>
          </a:stretch>
        </p:blipFill>
        <p:spPr bwMode="auto">
          <a:xfrm>
            <a:off x="254876" y="2762888"/>
            <a:ext cx="2023622" cy="1221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Obraz 1">
            <a:extLst>
              <a:ext uri="{FF2B5EF4-FFF2-40B4-BE49-F238E27FC236}">
                <a16:creationId xmlns:a16="http://schemas.microsoft.com/office/drawing/2014/main" id="{C6116803-B848-6F1B-20AD-CB73FF047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8"/>
          <a:stretch>
            <a:fillRect/>
          </a:stretch>
        </p:blipFill>
        <p:spPr bwMode="auto">
          <a:xfrm>
            <a:off x="177688" y="4617165"/>
            <a:ext cx="3760982" cy="1465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8728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8FF55-46E5-4E48-B623-2D7F4805E0FD}" type="slidenum">
              <a:rPr lang="pl-PL" smtClean="0"/>
              <a:pPr/>
              <a:t>7</a:t>
            </a:fld>
            <a:r>
              <a:rPr lang="pl-PL" dirty="0"/>
              <a:t>/15</a:t>
            </a:r>
          </a:p>
        </p:txBody>
      </p:sp>
      <p:sp>
        <p:nvSpPr>
          <p:cNvPr id="10" name="Symbol zastępczy zawartości 2">
            <a:extLst>
              <a:ext uri="{FF2B5EF4-FFF2-40B4-BE49-F238E27FC236}">
                <a16:creationId xmlns:a16="http://schemas.microsoft.com/office/drawing/2014/main" id="{FAF51AC6-8D9B-4ECA-B46E-F029B395090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47564" y="1268759"/>
            <a:ext cx="7848872" cy="1185809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l-PL" sz="2400" dirty="0">
                <a:latin typeface="Arial Narrow" panose="020B0606020202030204" pitchFamily="34" charset="0"/>
                <a:cs typeface="Arial" pitchFamily="34" charset="0"/>
              </a:rPr>
              <a:t>Ostatnim rejestrowanym biomarkerem był sygnał elektrokardiograficzny (EKG) będący odzwierciedleniem elektrycznej pracy serca. Po przeprowadzonej analizie dokonano ekstrakcji cech takich jak częstość rytmu serca oraz parametry dotyczące zmienności rytmu serca.</a:t>
            </a:r>
            <a:endParaRPr lang="pl-PL" sz="2400" dirty="0">
              <a:latin typeface="Arial Narrow" panose="020B0606020202030204" pitchFamily="34" charset="0"/>
            </a:endParaRPr>
          </a:p>
          <a:p>
            <a:pPr algn="just"/>
            <a:endParaRPr lang="pl-PL" sz="2400" dirty="0">
              <a:latin typeface="Bookman Old Style" pitchFamily="18" charset="0"/>
            </a:endParaRP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F362400-C2A4-41A6-D798-5101F344F34A}"/>
              </a:ext>
            </a:extLst>
          </p:cNvPr>
          <p:cNvSpPr txBox="1"/>
          <p:nvPr/>
        </p:nvSpPr>
        <p:spPr>
          <a:xfrm>
            <a:off x="0" y="3867928"/>
            <a:ext cx="3924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12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Rys.</a:t>
            </a:r>
            <a:r>
              <a:rPr lang="pl-PL" sz="12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6 Schemat podłączenia elektrod do ciała respondentów</a:t>
            </a:r>
            <a:endParaRPr lang="pl-PL" sz="1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98921A46-033C-81AD-FF67-91D8D08FEE38}"/>
              </a:ext>
            </a:extLst>
          </p:cNvPr>
          <p:cNvSpPr txBox="1"/>
          <p:nvPr/>
        </p:nvSpPr>
        <p:spPr>
          <a:xfrm>
            <a:off x="4506488" y="6209769"/>
            <a:ext cx="35744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12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Rys.</a:t>
            </a:r>
            <a:r>
              <a:rPr lang="pl-PL" sz="12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8 Fragment zarejestrowanego przebiegu sygnału EKG</a:t>
            </a:r>
            <a:endParaRPr lang="pl-PL" sz="1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E04D7CEC-821A-1FFF-2F28-51BA47A595C1}"/>
              </a:ext>
            </a:extLst>
          </p:cNvPr>
          <p:cNvSpPr txBox="1"/>
          <p:nvPr/>
        </p:nvSpPr>
        <p:spPr>
          <a:xfrm>
            <a:off x="1929222" y="318369"/>
            <a:ext cx="58831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400" b="1" dirty="0">
                <a:solidFill>
                  <a:srgbClr val="0056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Schemat układów, stanowiska i opis techniczny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B3E62BDA-8DD8-AB99-7272-819FA2A5E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727" y="2651501"/>
            <a:ext cx="4755980" cy="3523689"/>
          </a:xfrm>
          <a:prstGeom prst="rect">
            <a:avLst/>
          </a:prstGeom>
        </p:spPr>
      </p:pic>
      <p:pic>
        <p:nvPicPr>
          <p:cNvPr id="3074" name="Picture 2" descr="Example Sensor Pad Placement">
            <a:extLst>
              <a:ext uri="{FF2B5EF4-FFF2-40B4-BE49-F238E27FC236}">
                <a16:creationId xmlns:a16="http://schemas.microsoft.com/office/drawing/2014/main" id="{9D47596D-28A8-7525-A1DA-8666EA085C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2" b="48172"/>
          <a:stretch/>
        </p:blipFill>
        <p:spPr bwMode="auto">
          <a:xfrm>
            <a:off x="1194749" y="2453427"/>
            <a:ext cx="1468946" cy="140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6">
            <a:extLst>
              <a:ext uri="{FF2B5EF4-FFF2-40B4-BE49-F238E27FC236}">
                <a16:creationId xmlns:a16="http://schemas.microsoft.com/office/drawing/2014/main" id="{621A609A-CB6A-7129-C9A8-27DA01183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993" y="239677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pic>
        <p:nvPicPr>
          <p:cNvPr id="3077" name="Picture 5">
            <a:extLst>
              <a:ext uri="{FF2B5EF4-FFF2-40B4-BE49-F238E27FC236}">
                <a16:creationId xmlns:a16="http://schemas.microsoft.com/office/drawing/2014/main" id="{49F790D9-FEA8-F51E-A86A-C2A9BE174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000"/>
                    </a14:imgEffect>
                    <a14:imgEffect>
                      <a14:saturation sat="1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5" t="30800" r="32675" b="29773"/>
          <a:stretch/>
        </p:blipFill>
        <p:spPr bwMode="auto">
          <a:xfrm>
            <a:off x="1108865" y="4223327"/>
            <a:ext cx="1924063" cy="203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AA770797-F2FA-3027-5F11-4A633C169A2A}"/>
              </a:ext>
            </a:extLst>
          </p:cNvPr>
          <p:cNvSpPr txBox="1"/>
          <p:nvPr/>
        </p:nvSpPr>
        <p:spPr>
          <a:xfrm>
            <a:off x="141993" y="6239894"/>
            <a:ext cx="37824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12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Rys.</a:t>
            </a:r>
            <a:r>
              <a:rPr lang="pl-PL" sz="12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7 Wybrany moduł do akwizycji sygnału EKG wraz z elektrodami oraz własnoręcznie zaprojektowaną obudową</a:t>
            </a:r>
            <a:endParaRPr lang="pl-PL" sz="1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975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8FF55-46E5-4E48-B623-2D7F4805E0FD}" type="slidenum">
              <a:rPr lang="pl-PL" smtClean="0"/>
              <a:pPr/>
              <a:t>8</a:t>
            </a:fld>
            <a:r>
              <a:rPr lang="pl-PL" dirty="0"/>
              <a:t>/15</a:t>
            </a:r>
          </a:p>
        </p:txBody>
      </p:sp>
      <p:sp>
        <p:nvSpPr>
          <p:cNvPr id="10" name="Symbol zastępczy zawartości 2">
            <a:extLst>
              <a:ext uri="{FF2B5EF4-FFF2-40B4-BE49-F238E27FC236}">
                <a16:creationId xmlns:a16="http://schemas.microsoft.com/office/drawing/2014/main" id="{FAF51AC6-8D9B-4ECA-B46E-F029B395090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47564" y="1268759"/>
            <a:ext cx="7848872" cy="202631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400" dirty="0">
                <a:latin typeface="Arial Narrow" panose="020B0606020202030204" pitchFamily="34" charset="0"/>
                <a:cs typeface="Arial" pitchFamily="34" charset="0"/>
              </a:rPr>
              <a:t>Na podstawie sygnału EKG częstość rytmu serca wyznaczona została jedną z dwóch metod zależności od poziomu szumów. Pierwsza metoda polegała na wyznaczeniu załamków QRS przy pomocy transformaty falkowej, natomiast druga za pomocą funkcji „pan_tompkin”.</a:t>
            </a:r>
            <a:endParaRPr lang="pl-PL" sz="2400" dirty="0">
              <a:latin typeface="Bookman Old Style" pitchFamily="18" charset="0"/>
            </a:endParaRP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98921A46-033C-81AD-FF67-91D8D08FEE38}"/>
              </a:ext>
            </a:extLst>
          </p:cNvPr>
          <p:cNvSpPr txBox="1"/>
          <p:nvPr/>
        </p:nvSpPr>
        <p:spPr>
          <a:xfrm>
            <a:off x="5322827" y="5985788"/>
            <a:ext cx="29623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12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Rys.</a:t>
            </a:r>
            <a:r>
              <a:rPr lang="pl-PL" sz="12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8 Zlokalizowane zespoły QRS przy użyciu funkcji „pan_tompkin”</a:t>
            </a:r>
            <a:endParaRPr lang="pl-PL" sz="1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E04D7CEC-821A-1FFF-2F28-51BA47A595C1}"/>
              </a:ext>
            </a:extLst>
          </p:cNvPr>
          <p:cNvSpPr txBox="1"/>
          <p:nvPr/>
        </p:nvSpPr>
        <p:spPr>
          <a:xfrm>
            <a:off x="1929222" y="318369"/>
            <a:ext cx="58831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400" b="1" dirty="0">
                <a:solidFill>
                  <a:srgbClr val="0056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Schemat układów, stanowiska i opis techniczny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621A609A-CB6A-7129-C9A8-27DA01183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993" y="239677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AA770797-F2FA-3027-5F11-4A633C169A2A}"/>
              </a:ext>
            </a:extLst>
          </p:cNvPr>
          <p:cNvSpPr txBox="1"/>
          <p:nvPr/>
        </p:nvSpPr>
        <p:spPr>
          <a:xfrm>
            <a:off x="1118565" y="5992609"/>
            <a:ext cx="25362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12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Rys.</a:t>
            </a:r>
            <a:r>
              <a:rPr lang="pl-PL" sz="12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7  Zlokalizowane zespoły QRS przy użyciu transformaty falkowej</a:t>
            </a:r>
            <a:endParaRPr lang="pl-PL" sz="1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098" name="Obraz 1">
            <a:extLst>
              <a:ext uri="{FF2B5EF4-FFF2-40B4-BE49-F238E27FC236}">
                <a16:creationId xmlns:a16="http://schemas.microsoft.com/office/drawing/2014/main" id="{905ED48A-0F12-656D-E343-35867ECEF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" t="3336" r="4915" b="1398"/>
          <a:stretch>
            <a:fillRect/>
          </a:stretch>
        </p:blipFill>
        <p:spPr bwMode="auto">
          <a:xfrm>
            <a:off x="201413" y="3378592"/>
            <a:ext cx="4370587" cy="2611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Obraz 1">
            <a:extLst>
              <a:ext uri="{FF2B5EF4-FFF2-40B4-BE49-F238E27FC236}">
                <a16:creationId xmlns:a16="http://schemas.microsoft.com/office/drawing/2014/main" id="{689C7CC3-E244-4903-C404-9410A8E5B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" t="2184" r="1775" b="3117"/>
          <a:stretch>
            <a:fillRect/>
          </a:stretch>
        </p:blipFill>
        <p:spPr bwMode="auto">
          <a:xfrm>
            <a:off x="4713993" y="3378592"/>
            <a:ext cx="4180058" cy="2575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6683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8FF55-46E5-4E48-B623-2D7F4805E0FD}" type="slidenum">
              <a:rPr lang="pl-PL" smtClean="0"/>
              <a:pPr/>
              <a:t>9</a:t>
            </a:fld>
            <a:r>
              <a:rPr lang="pl-PL" dirty="0"/>
              <a:t>/15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6058D75-1566-E1CE-0588-C1A787148A4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47564" y="1268760"/>
            <a:ext cx="7848872" cy="1136343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pl-PL" sz="2400" dirty="0">
                <a:latin typeface="Arial Narrow" panose="020B0606020202030204" pitchFamily="34" charset="0"/>
                <a:cs typeface="Arial" pitchFamily="34" charset="0"/>
              </a:rPr>
              <a:t>Aby dokonać akwizycji wybranych sygnałów postanowiono zaprogramować mikrokontroler STM32 Nucleo F446RE </a:t>
            </a:r>
            <a:br>
              <a:rPr lang="pl-PL" sz="2400" dirty="0">
                <a:latin typeface="Arial Narrow" panose="020B0606020202030204" pitchFamily="34" charset="0"/>
                <a:cs typeface="Arial" pitchFamily="34" charset="0"/>
              </a:rPr>
            </a:br>
            <a:r>
              <a:rPr lang="pl-PL" sz="2400" dirty="0">
                <a:latin typeface="Arial Narrow" panose="020B0606020202030204" pitchFamily="34" charset="0"/>
                <a:cs typeface="Arial" pitchFamily="34" charset="0"/>
              </a:rPr>
              <a:t>w środowisku STM32CubeIDE.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76FFDFB-6681-B506-4F27-E5AFA84DA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2492896"/>
            <a:ext cx="6264696" cy="3521089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866887C-91F6-94E3-BA7F-12246BFAB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32"/>
                    </a14:imgEffect>
                    <a14:imgEffect>
                      <a14:saturation sat="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282" t="14537" r="24873" b="23734"/>
          <a:stretch>
            <a:fillRect/>
          </a:stretch>
        </p:blipFill>
        <p:spPr bwMode="auto">
          <a:xfrm>
            <a:off x="6336196" y="3834369"/>
            <a:ext cx="1944216" cy="2268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95A1A70E-D17B-0549-6C98-44B45C6F583B}"/>
              </a:ext>
            </a:extLst>
          </p:cNvPr>
          <p:cNvSpPr txBox="1"/>
          <p:nvPr/>
        </p:nvSpPr>
        <p:spPr>
          <a:xfrm>
            <a:off x="1079612" y="6136909"/>
            <a:ext cx="69847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12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Rys.</a:t>
            </a:r>
            <a:r>
              <a:rPr lang="pl-PL" sz="12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9 Interaktywne okno konfiguracyjne programu STM32CubeIDE oraz widok wybranego mikrokontrolera STM32</a:t>
            </a:r>
            <a:endParaRPr lang="pl-PL" sz="1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764F17DF-EB13-7D73-A643-A0C067DF6E19}"/>
              </a:ext>
            </a:extLst>
          </p:cNvPr>
          <p:cNvSpPr txBox="1"/>
          <p:nvPr/>
        </p:nvSpPr>
        <p:spPr>
          <a:xfrm>
            <a:off x="1929222" y="318369"/>
            <a:ext cx="58831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400" b="1" dirty="0">
                <a:solidFill>
                  <a:srgbClr val="0056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Schemat układów, stanowiska i opis techniczny</a:t>
            </a:r>
          </a:p>
        </p:txBody>
      </p:sp>
    </p:spTree>
    <p:extLst>
      <p:ext uri="{BB962C8B-B14F-4D97-AF65-F5344CB8AC3E}">
        <p14:creationId xmlns:p14="http://schemas.microsoft.com/office/powerpoint/2010/main" val="340523673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CAD5BAC48FD574DA568DA464A01A7F0" ma:contentTypeVersion="0" ma:contentTypeDescription="Utwórz nowy dokument." ma:contentTypeScope="" ma:versionID="284e65e56e0934ba69d907ec8ff84f0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c74f0a4605ce4da9856928fb8c32d2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6D33DD2-F37F-489F-8C58-D2D27722A838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2D18B53-C7AF-422A-86A2-C031162BDA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8892E60-1930-4622-9833-9CE462362C3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8511</TotalTime>
  <Words>891</Words>
  <Application>Microsoft Office PowerPoint</Application>
  <PresentationFormat>Pokaz na ekranie (4:3)</PresentationFormat>
  <Paragraphs>98</Paragraphs>
  <Slides>15</Slides>
  <Notes>15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15</vt:i4>
      </vt:variant>
    </vt:vector>
  </HeadingPairs>
  <TitlesOfParts>
    <vt:vector size="21" baseType="lpstr">
      <vt:lpstr>Arial</vt:lpstr>
      <vt:lpstr>Arial Narrow</vt:lpstr>
      <vt:lpstr>Bookman Old Style</vt:lpstr>
      <vt:lpstr>Calibri</vt:lpstr>
      <vt:lpstr>Times New Roman</vt:lpstr>
      <vt:lpstr>Motyw pakietu Office</vt:lpstr>
      <vt:lpstr>Temat pracy: Multimodalny system detekcji emocji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Mariusz DPM</dc:creator>
  <cp:lastModifiedBy>piotr wu</cp:lastModifiedBy>
  <cp:revision>1116</cp:revision>
  <cp:lastPrinted>2016-10-17T08:11:28Z</cp:lastPrinted>
  <dcterms:created xsi:type="dcterms:W3CDTF">2013-10-17T08:03:19Z</dcterms:created>
  <dcterms:modified xsi:type="dcterms:W3CDTF">2023-10-19T15:58:26Z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0x0101008CAD5BAC48FD574DA568DA464A01A7F0</vt:lpwstr>
  </property>
</Properties>
</file>